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6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93" r:id="rId38"/>
    <p:sldId id="294" r:id="rId39"/>
    <p:sldId id="295" r:id="rId40"/>
    <p:sldId id="296" r:id="rId41"/>
    <p:sldId id="297" r:id="rId42"/>
    <p:sldId id="298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8DF8-11F1-4395-B21E-C2EE2ADBBE73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4577C-1047-40C4-BFD3-75E2F572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7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4577C-1047-40C4-BFD3-75E2F572E1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7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9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5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4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0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9F7A-9F1F-469A-99DF-5A839F786934}" type="datetimeFigureOut">
              <a:rPr lang="en-US" smtClean="0"/>
              <a:t>16-May-26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2D390-5D80-4806-B469-28AE8BD3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4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play.google.com/store/apps/details?id=com.irissmart.nismobi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assportintl.immigration.gov.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848600" cy="3429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Nigeria Immigration Service (NIS)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Contactless Passport Application </a:t>
            </a:r>
            <a:r>
              <a:rPr lang="en-US" sz="4000" b="1" dirty="0" smtClean="0">
                <a:solidFill>
                  <a:schemeClr val="tx1"/>
                </a:solidFill>
              </a:rPr>
              <a:t>–Practical Steps </a:t>
            </a:r>
            <a:endParaRPr lang="en-US" sz="4000" b="1" dirty="0">
              <a:solidFill>
                <a:schemeClr val="tx1"/>
              </a:solidFill>
            </a:endParaRPr>
          </a:p>
          <a:p>
            <a:endParaRPr lang="en-US" sz="40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46811" y="228600"/>
            <a:ext cx="81534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6</a:t>
            </a:r>
          </a:p>
          <a:p>
            <a:pPr marL="0" indent="0">
              <a:buNone/>
            </a:pPr>
            <a:r>
              <a:rPr lang="en-US" sz="2800" b="1" dirty="0" smtClean="0"/>
              <a:t>Enter your </a:t>
            </a:r>
            <a:r>
              <a:rPr lang="en-US" sz="2800" i="1" dirty="0" smtClean="0">
                <a:solidFill>
                  <a:srgbClr val="00B050"/>
                </a:solidFill>
              </a:rPr>
              <a:t>“NIN &amp; DOB” </a:t>
            </a:r>
            <a:r>
              <a:rPr lang="en-US" sz="2800" i="1" dirty="0" smtClean="0"/>
              <a:t>and</a:t>
            </a:r>
            <a:r>
              <a:rPr lang="en-US" sz="2800" b="1" dirty="0" smtClean="0"/>
              <a:t> </a:t>
            </a:r>
            <a:r>
              <a:rPr lang="en-US" sz="2800" dirty="0" smtClean="0"/>
              <a:t>click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‘Verify’ </a:t>
            </a:r>
            <a:r>
              <a:rPr lang="en-US" sz="2800" b="1" dirty="0" smtClean="0"/>
              <a:t>as shown below;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7</a:t>
            </a:r>
            <a:r>
              <a:rPr lang="en-US" dirty="0" smtClean="0"/>
              <a:t>, Your personal details appear as shown below: click </a:t>
            </a:r>
            <a:r>
              <a:rPr lang="en-US" sz="2400" b="1" dirty="0" smtClean="0">
                <a:solidFill>
                  <a:srgbClr val="00B050"/>
                </a:solidFill>
              </a:rPr>
              <a:t>‘</a:t>
            </a:r>
            <a:r>
              <a:rPr lang="en-US" sz="2400" dirty="0" smtClean="0">
                <a:solidFill>
                  <a:srgbClr val="00B050"/>
                </a:solidFill>
              </a:rPr>
              <a:t>confirm &amp; continue</a:t>
            </a:r>
            <a:r>
              <a:rPr lang="en-US" sz="2400" b="1" dirty="0" smtClean="0">
                <a:solidFill>
                  <a:srgbClr val="00B050"/>
                </a:solidFill>
              </a:rPr>
              <a:t>’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to proceed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315200" cy="41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8 </a:t>
            </a:r>
            <a:r>
              <a:rPr lang="en-US" dirty="0" smtClean="0"/>
              <a:t>Enter your passport’s details </a:t>
            </a:r>
            <a:r>
              <a:rPr lang="en-US" dirty="0" smtClean="0"/>
              <a:t>and click </a:t>
            </a:r>
            <a:r>
              <a:rPr lang="en-US" b="1" dirty="0" smtClean="0">
                <a:solidFill>
                  <a:srgbClr val="00B050"/>
                </a:solidFill>
              </a:rPr>
              <a:t>‘verify’</a:t>
            </a:r>
            <a:r>
              <a:rPr lang="en-US" dirty="0" smtClean="0"/>
              <a:t> </a:t>
            </a:r>
            <a:r>
              <a:rPr lang="en-US" dirty="0" smtClean="0"/>
              <a:t>as shown below;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696200" cy="43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9 </a:t>
            </a:r>
            <a:r>
              <a:rPr lang="en-US" sz="2800" dirty="0" smtClean="0"/>
              <a:t>Both your NIN &amp; Passport’s details are compared as shown below; click </a:t>
            </a:r>
            <a:r>
              <a:rPr lang="en-US" sz="2800" dirty="0" smtClean="0">
                <a:solidFill>
                  <a:srgbClr val="00B050"/>
                </a:solidFill>
              </a:rPr>
              <a:t>‘confirm &amp; continue’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provided all </a:t>
            </a:r>
            <a:r>
              <a:rPr lang="en-US" sz="2800" dirty="0" smtClean="0"/>
              <a:t>details on the NIN and the passport </a:t>
            </a:r>
            <a:r>
              <a:rPr lang="en-US" sz="2800" dirty="0" smtClean="0"/>
              <a:t>match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399"/>
            <a:ext cx="7696200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10 </a:t>
            </a:r>
            <a:r>
              <a:rPr lang="en-US" dirty="0" smtClean="0"/>
              <a:t>Please </a:t>
            </a:r>
            <a:r>
              <a:rPr lang="en-US" dirty="0"/>
              <a:t>fill the application form to apply for Renewal/Re-issue of </a:t>
            </a:r>
            <a:r>
              <a:rPr lang="en-US" dirty="0" smtClean="0"/>
              <a:t>Passport as shown below; then, click ‘</a:t>
            </a:r>
            <a:r>
              <a:rPr lang="en-US" dirty="0" smtClean="0">
                <a:solidFill>
                  <a:srgbClr val="00B050"/>
                </a:solidFill>
              </a:rPr>
              <a:t>continue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239000" cy="40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11. </a:t>
            </a:r>
            <a:r>
              <a:rPr lang="en-US" dirty="0" smtClean="0"/>
              <a:t>Upload an ICAO’s standard passport size </a:t>
            </a:r>
            <a:r>
              <a:rPr lang="en-US" dirty="0" smtClean="0"/>
              <a:t>photograph and </a:t>
            </a:r>
            <a:r>
              <a:rPr lang="en-US" dirty="0" smtClean="0"/>
              <a:t>click </a:t>
            </a:r>
            <a:r>
              <a:rPr lang="en-US" dirty="0" smtClean="0">
                <a:solidFill>
                  <a:srgbClr val="00B050"/>
                </a:solidFill>
              </a:rPr>
              <a:t>‘continue’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2490"/>
            <a:ext cx="7696200" cy="402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3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12. </a:t>
            </a:r>
            <a:r>
              <a:rPr lang="en-US" dirty="0" smtClean="0"/>
              <a:t>Confirm your details as shown and click </a:t>
            </a:r>
            <a:r>
              <a:rPr lang="en-US" dirty="0" smtClean="0">
                <a:solidFill>
                  <a:srgbClr val="00B050"/>
                </a:solidFill>
              </a:rPr>
              <a:t>‘continue’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654330" cy="430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1530" y="228600"/>
            <a:ext cx="8229600" cy="563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1"/>
            <a:ext cx="990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90" y="990600"/>
            <a:ext cx="8270110" cy="556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13. </a:t>
            </a:r>
            <a:r>
              <a:rPr lang="en-US" dirty="0" smtClean="0"/>
              <a:t>Fill in your contact information as shown </a:t>
            </a:r>
            <a:r>
              <a:rPr lang="en-US" dirty="0" smtClean="0"/>
              <a:t>below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click </a:t>
            </a:r>
            <a:r>
              <a:rPr lang="en-US" dirty="0" smtClean="0">
                <a:solidFill>
                  <a:srgbClr val="00B050"/>
                </a:solidFill>
              </a:rPr>
              <a:t>‘continue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0" y="2209800"/>
            <a:ext cx="799643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14. </a:t>
            </a:r>
            <a:r>
              <a:rPr lang="en-US" dirty="0" smtClean="0"/>
              <a:t>Fill your next of kin’s details as shown </a:t>
            </a:r>
            <a:r>
              <a:rPr lang="en-US" dirty="0" smtClean="0"/>
              <a:t>below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click ‘</a:t>
            </a:r>
            <a:r>
              <a:rPr lang="en-US" dirty="0" smtClean="0">
                <a:solidFill>
                  <a:srgbClr val="00B050"/>
                </a:solidFill>
              </a:rPr>
              <a:t>continue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7" y="2133600"/>
            <a:ext cx="7467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15. </a:t>
            </a:r>
            <a:r>
              <a:rPr lang="en-US" sz="2800" dirty="0" smtClean="0"/>
              <a:t>Upload all the supporting documents, tick the </a:t>
            </a:r>
            <a:r>
              <a:rPr lang="en-US" sz="2800" dirty="0" smtClean="0">
                <a:solidFill>
                  <a:srgbClr val="00B050"/>
                </a:solidFill>
              </a:rPr>
              <a:t>check box </a:t>
            </a:r>
            <a:r>
              <a:rPr lang="en-US" sz="2800" dirty="0" smtClean="0"/>
              <a:t>and click ‘</a:t>
            </a:r>
            <a:r>
              <a:rPr lang="en-US" sz="2800" dirty="0" smtClean="0">
                <a:solidFill>
                  <a:srgbClr val="00B050"/>
                </a:solidFill>
              </a:rPr>
              <a:t>continue</a:t>
            </a:r>
            <a:r>
              <a:rPr lang="en-US" sz="2800" dirty="0" smtClean="0"/>
              <a:t>’ as shown below;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133600"/>
            <a:ext cx="7696200" cy="43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Contactless Passport Application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Purpose &amp; Context</a:t>
            </a:r>
          </a:p>
          <a:p>
            <a:pPr marL="0" indent="0">
              <a:buNone/>
            </a:pPr>
            <a:r>
              <a:rPr lang="en-US" dirty="0"/>
              <a:t>The contactless renewal pathway lets eligible Nigerians renew their passports without visiting a passport office for biometrics. It was launched on 1 November 2024 by the </a:t>
            </a:r>
            <a:r>
              <a:rPr lang="en-US" dirty="0" err="1"/>
              <a:t>Honourable</a:t>
            </a:r>
            <a:r>
              <a:rPr lang="en-US" dirty="0"/>
              <a:t> Minister of Interior and the Comptroller-General of Immigration as part of NIS’ wider digital-service drive.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View your details on the form before submission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001000" cy="480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914400"/>
            <a:ext cx="8380071" cy="600147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View your details on the form before submission.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1618"/>
            <a:ext cx="8380071" cy="455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View your details on the form before </a:t>
            </a:r>
            <a:r>
              <a:rPr lang="en-US" sz="2800" dirty="0" smtClean="0"/>
              <a:t>submission, then click either ‘</a:t>
            </a:r>
            <a:r>
              <a:rPr lang="en-US" sz="2800" dirty="0" smtClean="0">
                <a:solidFill>
                  <a:srgbClr val="00B050"/>
                </a:solidFill>
              </a:rPr>
              <a:t>submit &amp; pay later</a:t>
            </a:r>
            <a:r>
              <a:rPr lang="en-US" sz="2800" dirty="0" smtClean="0"/>
              <a:t>’ of ‘</a:t>
            </a:r>
            <a:r>
              <a:rPr lang="en-US" sz="2800" dirty="0" smtClean="0">
                <a:solidFill>
                  <a:srgbClr val="00B050"/>
                </a:solidFill>
              </a:rPr>
              <a:t>submit &amp; pay now</a:t>
            </a:r>
            <a:r>
              <a:rPr lang="en-US" sz="2800" dirty="0" smtClean="0"/>
              <a:t>’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05800" cy="421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16. </a:t>
            </a:r>
            <a:r>
              <a:rPr lang="en-US" dirty="0" smtClean="0"/>
              <a:t>Read the note below carefully; then click </a:t>
            </a:r>
            <a:r>
              <a:rPr lang="en-US" dirty="0" smtClean="0">
                <a:solidFill>
                  <a:srgbClr val="00B050"/>
                </a:solidFill>
              </a:rPr>
              <a:t>‘Submit Application’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6" y="2209800"/>
            <a:ext cx="7391400" cy="415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03" y="10668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17. </a:t>
            </a:r>
            <a:r>
              <a:rPr lang="en-US" dirty="0" smtClean="0"/>
              <a:t>Select your choice payment gateway and pay as show below;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99643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6818" y="304800"/>
            <a:ext cx="8229600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327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your choice payment </a:t>
            </a:r>
            <a:r>
              <a:rPr lang="en-US" dirty="0" smtClean="0"/>
              <a:t>gateway, read the </a:t>
            </a:r>
            <a:r>
              <a:rPr lang="en-US" dirty="0" smtClean="0">
                <a:solidFill>
                  <a:srgbClr val="00B050"/>
                </a:solidFill>
              </a:rPr>
              <a:t>‘important notice</a:t>
            </a:r>
            <a:r>
              <a:rPr lang="en-US" dirty="0" smtClean="0"/>
              <a:t>’ and </a:t>
            </a:r>
            <a:r>
              <a:rPr lang="en-US" dirty="0"/>
              <a:t>pay as show below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62930"/>
            <a:ext cx="7315200" cy="41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Contactless Passport 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00B050"/>
                </a:solidFill>
              </a:rPr>
              <a:t>Contactless Passport</a:t>
            </a:r>
            <a:r>
              <a:rPr lang="en-US" sz="7200" b="1" dirty="0"/>
              <a:t> </a:t>
            </a:r>
            <a:r>
              <a:rPr lang="en-US" sz="7200" b="1" dirty="0">
                <a:solidFill>
                  <a:schemeClr val="bg1"/>
                </a:solidFill>
              </a:rPr>
              <a:t>Application</a:t>
            </a:r>
            <a:r>
              <a:rPr lang="en-US" sz="7200" b="1" dirty="0"/>
              <a:t> </a:t>
            </a:r>
            <a:endParaRPr lang="en-US" sz="7200" dirty="0" smtClean="0">
              <a:solidFill>
                <a:srgbClr val="00B050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PRACTICAL </a:t>
            </a:r>
            <a:r>
              <a:rPr lang="en-US" sz="7200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STEPS </a:t>
            </a:r>
            <a:endParaRPr lang="en-US" sz="7200" dirty="0" smtClean="0">
              <a:solidFill>
                <a:srgbClr val="00B050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latin typeface="Berlin Sans FB Demi" panose="020E0802020502020306" pitchFamily="34" charset="0"/>
              </a:rPr>
              <a:t>MAY</a:t>
            </a:r>
            <a:r>
              <a:rPr lang="en-US" sz="7200" dirty="0" smtClean="0">
                <a:latin typeface="Berlin Sans FB Demi" panose="020E0802020502020306" pitchFamily="34" charset="0"/>
              </a:rPr>
              <a:t>, 2026</a:t>
            </a:r>
            <a:endParaRPr 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7620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Contactless Passport Application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Getting Started</a:t>
            </a:r>
          </a:p>
          <a:p>
            <a:pPr marL="0" lvl="0" indent="0">
              <a:buNone/>
            </a:pPr>
            <a:r>
              <a:rPr lang="en-US" dirty="0" smtClean="0"/>
              <a:t>Install </a:t>
            </a:r>
            <a:r>
              <a:rPr lang="en-US" dirty="0"/>
              <a:t>NIS Mobile App from Google Play (App Store release forthcoming).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URL:  </a:t>
            </a:r>
            <a:r>
              <a:rPr lang="en-US" sz="2400" u="sng" dirty="0" smtClean="0">
                <a:hlinkClick r:id="rId2"/>
              </a:rPr>
              <a:t>https</a:t>
            </a:r>
            <a:r>
              <a:rPr lang="en-US" sz="2400" u="sng" dirty="0">
                <a:hlinkClick r:id="rId2"/>
              </a:rPr>
              <a:t>://play.google.com/store/apps/details?id=com.irissmart.nismobile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Scan </a:t>
            </a:r>
            <a:r>
              <a:rPr lang="en-US" dirty="0"/>
              <a:t>to download </a:t>
            </a:r>
            <a:r>
              <a:rPr lang="en-US" dirty="0" smtClean="0"/>
              <a:t>app </a:t>
            </a:r>
            <a:r>
              <a:rPr lang="en-US" sz="5200" dirty="0" smtClean="0"/>
              <a:t>→		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Launch the app → tap Get Started → Create Profile → complete registration &amp; verify email OTP.</a:t>
            </a:r>
            <a:br>
              <a:rPr lang="en-US" dirty="0"/>
            </a:b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257800" y="3276600"/>
            <a:ext cx="1787525" cy="1503218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534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Contactless Passport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Sign </a:t>
            </a:r>
            <a:r>
              <a:rPr lang="en-US" dirty="0"/>
              <a:t>in and land on the Applicant </a:t>
            </a:r>
            <a:r>
              <a:rPr lang="en-US" dirty="0" smtClean="0"/>
              <a:t>Dashboard</a:t>
            </a:r>
          </a:p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C:\Users\AFOLABI\Downloads\1st P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419600" cy="47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Contactless Passport Application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Create a profile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en-US" sz="900" dirty="0" smtClean="0"/>
              <a:t> </a:t>
            </a:r>
            <a:r>
              <a:rPr lang="en-US" sz="900" b="1" dirty="0" smtClean="0"/>
              <a:t>1</a:t>
            </a:r>
            <a:r>
              <a:rPr lang="en-US" sz="900" b="1" dirty="0" smtClean="0">
                <a:solidFill>
                  <a:schemeClr val="accent6">
                    <a:lumMod val="75000"/>
                  </a:schemeClr>
                </a:solidFill>
              </a:rPr>
              <a:t>					               </a:t>
            </a:r>
            <a:r>
              <a:rPr lang="en-US" sz="900" dirty="0" smtClean="0"/>
              <a:t>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                                 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AFOLABI\Downloads\Profile Creation page 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581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FOLABI\Downloads\Profile Creation page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505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Contactless Passport Application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 smtClean="0"/>
              <a:t>The Mobile App was </a:t>
            </a:r>
            <a:r>
              <a:rPr lang="en-US" sz="9600" dirty="0" smtClean="0"/>
              <a:t>upgraded </a:t>
            </a:r>
            <a:r>
              <a:rPr lang="en-US" sz="9600" dirty="0" smtClean="0"/>
              <a:t>on 7th May, 2026 to enable it more user’s friendly.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11200" b="1" dirty="0" smtClean="0"/>
              <a:t>Eligibility </a:t>
            </a:r>
            <a:r>
              <a:rPr lang="en-US" sz="11200" b="1" dirty="0"/>
              <a:t>&amp; Key Benefits</a:t>
            </a:r>
          </a:p>
          <a:p>
            <a:r>
              <a:rPr lang="en-US" sz="11200" b="1" i="1" dirty="0">
                <a:solidFill>
                  <a:srgbClr val="00B050"/>
                </a:solidFill>
              </a:rPr>
              <a:t>Eligible</a:t>
            </a:r>
            <a:r>
              <a:rPr lang="en-US" sz="11200" i="1" dirty="0">
                <a:solidFill>
                  <a:srgbClr val="00B050"/>
                </a:solidFill>
              </a:rPr>
              <a:t>:</a:t>
            </a:r>
          </a:p>
          <a:p>
            <a:r>
              <a:rPr lang="en-US" sz="11200" dirty="0"/>
              <a:t>• Renewal cases only</a:t>
            </a:r>
            <a:br>
              <a:rPr lang="en-US" sz="11200" dirty="0"/>
            </a:br>
            <a:r>
              <a:rPr lang="en-US" sz="11200" dirty="0"/>
              <a:t>• Passport with less than </a:t>
            </a:r>
            <a:r>
              <a:rPr lang="en-US" sz="11200" dirty="0" smtClean="0"/>
              <a:t>one</a:t>
            </a:r>
            <a:r>
              <a:rPr lang="en-US" sz="11200" dirty="0" smtClean="0"/>
              <a:t> year </a:t>
            </a:r>
            <a:r>
              <a:rPr lang="en-US" sz="11200" dirty="0"/>
              <a:t>validity</a:t>
            </a:r>
            <a:br>
              <a:rPr lang="en-US" sz="11200" dirty="0"/>
            </a:br>
            <a:r>
              <a:rPr lang="en-US" sz="11200" dirty="0"/>
              <a:t>• Adults 18 years and above</a:t>
            </a:r>
            <a:br>
              <a:rPr lang="en-US" sz="11200" dirty="0"/>
            </a:br>
            <a:r>
              <a:rPr lang="en-US" sz="11200" dirty="0"/>
              <a:t>• Previously captured biometrics</a:t>
            </a:r>
            <a:br>
              <a:rPr lang="en-US" sz="11200" dirty="0"/>
            </a:br>
            <a:r>
              <a:rPr lang="en-US" sz="11200" dirty="0"/>
              <a:t>• Owns a smart device with ICAO-grade camera</a:t>
            </a:r>
          </a:p>
          <a:p>
            <a:r>
              <a:rPr lang="en-US" sz="11200" b="1" i="1" dirty="0">
                <a:solidFill>
                  <a:srgbClr val="FF0000"/>
                </a:solidFill>
              </a:rPr>
              <a:t>Not Eligible</a:t>
            </a:r>
            <a:r>
              <a:rPr lang="en-US" sz="11200" i="1" dirty="0">
                <a:solidFill>
                  <a:srgbClr val="FF0000"/>
                </a:solidFill>
              </a:rPr>
              <a:t>:</a:t>
            </a:r>
          </a:p>
          <a:p>
            <a:r>
              <a:rPr lang="en-US" sz="11200" dirty="0"/>
              <a:t>• Minors less than 18 years</a:t>
            </a:r>
            <a:br>
              <a:rPr lang="en-US" sz="11200" dirty="0"/>
            </a:br>
            <a:r>
              <a:rPr lang="en-US" sz="11200" dirty="0"/>
              <a:t>• Fresh / lost / COD cases</a:t>
            </a:r>
            <a:br>
              <a:rPr lang="en-US" sz="11200" dirty="0"/>
            </a:br>
            <a:r>
              <a:rPr lang="en-US" sz="11200" dirty="0"/>
              <a:t>• Finger-print bypass on last passport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Contactless Passport Application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3367"/>
            <a:ext cx="8229600" cy="57836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Create a profile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</a:rPr>
              <a:t>{</a:t>
            </a:r>
            <a:r>
              <a:rPr lang="en-US" sz="1800" b="1" i="1" dirty="0">
                <a:solidFill>
                  <a:srgbClr val="FF0000"/>
                </a:solidFill>
              </a:rPr>
              <a:t>Password is case </a:t>
            </a:r>
            <a:r>
              <a:rPr lang="en-US" sz="1800" b="1" i="1" dirty="0" smtClean="0">
                <a:solidFill>
                  <a:srgbClr val="FF0000"/>
                </a:solidFill>
              </a:rPr>
              <a:t>sensitive &amp; has a format}	</a:t>
            </a:r>
            <a:r>
              <a:rPr lang="en-US" sz="1800" b="1" i="1" dirty="0" smtClean="0">
                <a:solidFill>
                  <a:srgbClr val="00B050"/>
                </a:solidFill>
              </a:rPr>
              <a:t>Password’s </a:t>
            </a:r>
            <a:r>
              <a:rPr lang="en-US" sz="1800" b="1" i="1" dirty="0" smtClean="0">
                <a:solidFill>
                  <a:srgbClr val="00B050"/>
                </a:solidFill>
              </a:rPr>
              <a:t>format required</a:t>
            </a:r>
            <a:r>
              <a:rPr lang="en-US" sz="1800" b="1" i="1" dirty="0" smtClean="0">
                <a:solidFill>
                  <a:srgbClr val="FF0000"/>
                </a:solidFill>
              </a:rPr>
              <a:t>     </a:t>
            </a:r>
            <a:endParaRPr lang="en-US" sz="18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</a:rPr>
              <a:t>                                                                    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FOLABI\Downloads\Profile Creation page 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5851"/>
            <a:ext cx="327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FOLABI\Downloads\Profile Creation page 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27" y="1668390"/>
            <a:ext cx="3276600" cy="48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Contactless Passport Application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Create a profile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200" dirty="0" smtClean="0"/>
              <a:t>                                      </a:t>
            </a:r>
            <a:r>
              <a:rPr lang="en-US" sz="1200" b="1" dirty="0" smtClean="0">
                <a:solidFill>
                  <a:srgbClr val="00B050"/>
                </a:solidFill>
              </a:rPr>
              <a:t>Successful			 Confirm with OTP sent to your e-mail box	</a:t>
            </a:r>
          </a:p>
          <a:p>
            <a:pPr marL="0" indent="0">
              <a:buNone/>
            </a:pPr>
            <a:endParaRPr lang="en-US" sz="12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rgbClr val="00B050"/>
                </a:solidFill>
              </a:rPr>
              <a:t>				</a:t>
            </a:r>
            <a:endParaRPr lang="en-US" sz="1200" b="1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Users\AFOLABI\Downloads\Profile Creation page 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1"/>
            <a:ext cx="3276600" cy="45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FOLABI\Downloads\Profile Creation page 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1"/>
            <a:ext cx="3429000" cy="45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Contactless Passport Application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Get Started.</a:t>
            </a:r>
          </a:p>
          <a:p>
            <a:pPr marL="0" indent="0">
              <a:buNone/>
            </a:pPr>
            <a:r>
              <a:rPr lang="en-US" sz="1800" dirty="0" smtClean="0"/>
              <a:t>Click </a:t>
            </a:r>
            <a:r>
              <a:rPr lang="en-US" sz="1800" b="1" dirty="0" smtClean="0"/>
              <a:t>‘GET STARTED</a:t>
            </a:r>
            <a:r>
              <a:rPr lang="en-US" sz="1800" dirty="0" smtClean="0"/>
              <a:t>’ as shown below                  </a:t>
            </a:r>
            <a:r>
              <a:rPr lang="en-US" sz="1800" dirty="0" smtClean="0">
                <a:solidFill>
                  <a:srgbClr val="00B050"/>
                </a:solidFill>
              </a:rPr>
              <a:t>Type in your credentials and login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    </a:t>
            </a:r>
            <a:endParaRPr lang="en-US" sz="1800" dirty="0"/>
          </a:p>
        </p:txBody>
      </p:sp>
      <p:pic>
        <p:nvPicPr>
          <p:cNvPr id="5122" name="Picture 2" descr="C:\Users\AFOLABI\Downloads\1st Pa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971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FOLABI\Downloads\Logi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12" y="1752600"/>
            <a:ext cx="3676588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Contactless Passport Application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7095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      Successfully Logged-in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C00000"/>
                </a:solidFill>
              </a:rPr>
              <a:t>        </a:t>
            </a:r>
            <a:r>
              <a:rPr lang="en-US" sz="1400" b="1" dirty="0" smtClean="0">
                <a:solidFill>
                  <a:srgbClr val="00B050"/>
                </a:solidFill>
              </a:rPr>
              <a:t>Page 1						 Page 2</a:t>
            </a:r>
          </a:p>
          <a:p>
            <a:pPr marL="0" indent="0">
              <a:buNone/>
            </a:pPr>
            <a:endParaRPr lang="en-US" sz="1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B050"/>
                </a:solidFill>
              </a:rPr>
              <a:t>				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AFOLABI\Downloads\2nd P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276600" cy="50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FOLABI\Downloads\3rd P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42" y="1456481"/>
            <a:ext cx="3733800" cy="484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Contactless Passport Application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Click ‘</a:t>
            </a:r>
            <a:r>
              <a:rPr lang="en-US" sz="2000" dirty="0" smtClean="0">
                <a:solidFill>
                  <a:srgbClr val="C00000"/>
                </a:solidFill>
              </a:rPr>
              <a:t>I UNDERSTAND’ </a:t>
            </a:r>
            <a:r>
              <a:rPr lang="en-US" sz="2000" dirty="0" smtClean="0">
                <a:solidFill>
                  <a:srgbClr val="0070C0"/>
                </a:solidFill>
              </a:rPr>
              <a:t>to proceed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                                               2                                              3    </a:t>
            </a:r>
            <a:r>
              <a:rPr lang="en-US" dirty="0" smtClean="0">
                <a:solidFill>
                  <a:srgbClr val="C00000"/>
                </a:solidFill>
              </a:rPr>
              <a:t>                               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AFOLABI\Downloads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55204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FOLABI\Downloads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233838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FOLABI\Downloads\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590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Contactless Passport Application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Eligibility Checks; </a:t>
            </a:r>
            <a:r>
              <a:rPr lang="en-US" sz="2800" b="1" dirty="0" smtClean="0">
                <a:solidFill>
                  <a:schemeClr val="accent1"/>
                </a:solidFill>
              </a:rPr>
              <a:t>input both your reference and application IDs as shown below: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AFOLABI\Downloads\Eligibility Check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581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Contactless Passport Application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Two Possible Eligibility Check’s Results</a:t>
            </a:r>
            <a:endParaRPr lang="en-U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    </a:t>
            </a:r>
            <a:r>
              <a:rPr lang="en-US" b="1" dirty="0" smtClean="0">
                <a:solidFill>
                  <a:schemeClr val="accent4"/>
                </a:solidFill>
              </a:rPr>
              <a:t>Failed				</a:t>
            </a: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00B050"/>
                </a:solidFill>
              </a:rPr>
              <a:t> ELIGIBLE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                                               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				</a:t>
            </a:r>
            <a:endParaRPr lang="en-U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                                            </a:t>
            </a:r>
            <a:r>
              <a:rPr lang="en-US" b="1" dirty="0" smtClean="0">
                <a:solidFill>
                  <a:schemeClr val="accent4"/>
                </a:solidFill>
              </a:rPr>
              <a:t>        </a:t>
            </a:r>
            <a:r>
              <a:rPr lang="en-US" b="1" dirty="0" smtClean="0">
                <a:solidFill>
                  <a:srgbClr val="00B050"/>
                </a:solidFill>
              </a:rPr>
              <a:t>Proceed for your biometrics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AFOLABI\Downloads\Eligibility Fail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124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  <p:pic>
        <p:nvPicPr>
          <p:cNvPr id="1026" name="Picture 2" descr="C:\Users\AFOLABI\Desktop\Thumbs-up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566644" cy="344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Contactless Passport 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27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To either book an appointment or opt-in for contactless, click ‘</a:t>
            </a:r>
            <a:r>
              <a:rPr lang="en-US" sz="2800" b="1" dirty="0" smtClean="0">
                <a:solidFill>
                  <a:srgbClr val="00B050"/>
                </a:solidFill>
              </a:rPr>
              <a:t>Home</a:t>
            </a:r>
            <a:r>
              <a:rPr lang="en-US" sz="2800" dirty="0" smtClean="0"/>
              <a:t>’ and select </a:t>
            </a:r>
            <a:r>
              <a:rPr lang="en-US" sz="2800" dirty="0" smtClean="0">
                <a:solidFill>
                  <a:srgbClr val="00B050"/>
                </a:solidFill>
              </a:rPr>
              <a:t>‘Appointment Status/Book Appointment’</a:t>
            </a:r>
            <a:r>
              <a:rPr lang="en-US" sz="2800" dirty="0" smtClean="0"/>
              <a:t> as shown below;</a:t>
            </a:r>
          </a:p>
          <a:p>
            <a:pPr marL="0" indent="0" algn="just">
              <a:buNone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37" y="2133600"/>
            <a:ext cx="7467600" cy="41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921425" y="-1"/>
            <a:ext cx="689176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411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Contactless Passport 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7620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 either ‘</a:t>
            </a:r>
            <a:r>
              <a:rPr lang="en-US" b="1" i="1" dirty="0" smtClean="0">
                <a:solidFill>
                  <a:srgbClr val="00B050"/>
                </a:solidFill>
              </a:rPr>
              <a:t>Book Appointment</a:t>
            </a:r>
            <a:r>
              <a:rPr lang="en-US" dirty="0" smtClean="0"/>
              <a:t>’ or “</a:t>
            </a:r>
            <a:r>
              <a:rPr lang="en-US" b="1" dirty="0" smtClean="0">
                <a:solidFill>
                  <a:srgbClr val="00B050"/>
                </a:solidFill>
              </a:rPr>
              <a:t>Contactless Opt-in</a:t>
            </a:r>
            <a:r>
              <a:rPr lang="en-US" dirty="0" smtClean="0"/>
              <a:t>” as it applies to you with the </a:t>
            </a:r>
            <a:r>
              <a:rPr lang="en-US" b="1" dirty="0" smtClean="0">
                <a:solidFill>
                  <a:srgbClr val="C00000"/>
                </a:solidFill>
              </a:rPr>
              <a:t>Eligibility Checks’ result </a:t>
            </a:r>
            <a:r>
              <a:rPr lang="en-US" dirty="0" smtClean="0"/>
              <a:t>as shown below;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7924800" cy="446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071413" y="50640"/>
            <a:ext cx="914400" cy="10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Book An Appointment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‘</a:t>
            </a:r>
            <a:r>
              <a:rPr lang="en-US" b="1" i="1" dirty="0" smtClean="0">
                <a:solidFill>
                  <a:srgbClr val="00B0F0"/>
                </a:solidFill>
              </a:rPr>
              <a:t>Book Appointment</a:t>
            </a:r>
            <a:r>
              <a:rPr lang="en-US" dirty="0" smtClean="0"/>
              <a:t>’ at the top right corner of the page as shown below;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3" y="2057400"/>
            <a:ext cx="8131969" cy="4572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772400" y="50640"/>
            <a:ext cx="1213413" cy="10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Contactless Passport Application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It Matters</a:t>
            </a:r>
            <a:r>
              <a:rPr lang="en-US" dirty="0"/>
              <a:t>:</a:t>
            </a:r>
          </a:p>
          <a:p>
            <a:r>
              <a:rPr lang="en-US" dirty="0"/>
              <a:t>24 / 7 self-service,</a:t>
            </a:r>
          </a:p>
          <a:p>
            <a:r>
              <a:rPr lang="en-US" dirty="0"/>
              <a:t>Faster processing</a:t>
            </a:r>
          </a:p>
          <a:p>
            <a:r>
              <a:rPr lang="en-US" dirty="0"/>
              <a:t>Real-time updates</a:t>
            </a:r>
          </a:p>
          <a:p>
            <a:r>
              <a:rPr lang="en-US" dirty="0"/>
              <a:t>No travel cost/risk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42889" y="152400"/>
            <a:ext cx="1248711" cy="10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Book An </a:t>
            </a:r>
            <a:r>
              <a:rPr lang="en-US" dirty="0" smtClean="0">
                <a:solidFill>
                  <a:srgbClr val="00B0F0"/>
                </a:solidFill>
              </a:rPr>
              <a:t>Appointment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Input both your </a:t>
            </a:r>
            <a:r>
              <a:rPr lang="en-US" dirty="0" smtClean="0">
                <a:solidFill>
                  <a:srgbClr val="00B050"/>
                </a:solidFill>
              </a:rPr>
              <a:t>application ID &amp; reference </a:t>
            </a:r>
            <a:r>
              <a:rPr lang="en-US" dirty="0" smtClean="0"/>
              <a:t>number and click </a:t>
            </a:r>
            <a:r>
              <a:rPr lang="en-US" dirty="0" smtClean="0">
                <a:solidFill>
                  <a:srgbClr val="00B0F0"/>
                </a:solidFill>
              </a:rPr>
              <a:t>‘Next’ </a:t>
            </a:r>
            <a:r>
              <a:rPr lang="en-US" dirty="0" smtClean="0"/>
              <a:t>as shown below;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467600" cy="41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772400" y="50640"/>
            <a:ext cx="1213413" cy="10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44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Book An 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Select your preferred appointment date from the available date on the calendar and click </a:t>
            </a:r>
            <a:r>
              <a:rPr lang="en-US" sz="2400" dirty="0" smtClean="0">
                <a:solidFill>
                  <a:srgbClr val="00B0F0"/>
                </a:solidFill>
              </a:rPr>
              <a:t>‘Next’</a:t>
            </a:r>
            <a:r>
              <a:rPr lang="en-US" sz="2400" dirty="0" smtClean="0"/>
              <a:t> as shown below;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pic>
        <p:nvPicPr>
          <p:cNvPr id="6148" name="Picture 4" descr="C:\Users\AFOLABI\Downloads\Apt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96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FOLABI\Downloads\Apt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44" y="1524000"/>
            <a:ext cx="38862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40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Book An </a:t>
            </a:r>
            <a:r>
              <a:rPr lang="en-US" dirty="0" smtClean="0">
                <a:solidFill>
                  <a:srgbClr val="00B0F0"/>
                </a:solidFill>
              </a:rPr>
              <a:t>Appointment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6653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have successfully booked an appointment as shown below; you may wish to print it.	                  </a:t>
            </a:r>
            <a:r>
              <a:rPr lang="en-US" sz="1800" b="1" i="1" dirty="0" smtClean="0">
                <a:solidFill>
                  <a:srgbClr val="FF0000"/>
                </a:solidFill>
              </a:rPr>
              <a:t> 						</a:t>
            </a:r>
            <a:r>
              <a:rPr lang="en-US" sz="1800" b="1" i="1" dirty="0" smtClean="0">
                <a:solidFill>
                  <a:srgbClr val="00B0F0"/>
                </a:solidFill>
              </a:rPr>
              <a:t>Appointment Slip</a:t>
            </a:r>
            <a:endParaRPr lang="en-US" b="1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 					</a:t>
            </a:r>
            <a:endParaRPr lang="en-US" dirty="0"/>
          </a:p>
        </p:txBody>
      </p:sp>
      <p:pic>
        <p:nvPicPr>
          <p:cNvPr id="7170" name="Picture 2" descr="C:\Users\AFOLABI\Downloads\Apt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3276600" cy="467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FOLABI\Downloads\Apt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01" y="2214555"/>
            <a:ext cx="3124200" cy="43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772400" y="50641"/>
            <a:ext cx="1213413" cy="9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Contactless Passport </a:t>
            </a:r>
            <a:r>
              <a:rPr lang="en-US" b="1" dirty="0" smtClean="0">
                <a:solidFill>
                  <a:srgbClr val="00B050"/>
                </a:solidFill>
              </a:rPr>
              <a:t>Application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b="1" dirty="0" smtClean="0"/>
              <a:t>THANK YOU ALL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72400" y="50640"/>
            <a:ext cx="1213413" cy="10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4873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Step 1 </a:t>
            </a:r>
          </a:p>
          <a:p>
            <a:pPr marL="0" indent="0">
              <a:buNone/>
            </a:pPr>
            <a:r>
              <a:rPr lang="en-US" dirty="0" smtClean="0"/>
              <a:t>Type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passportintl.immigration.gov.ng</a:t>
            </a:r>
            <a:r>
              <a:rPr lang="en-US" dirty="0" smtClean="0"/>
              <a:t> on your browser, click </a:t>
            </a:r>
            <a:r>
              <a:rPr lang="en-US" dirty="0" smtClean="0">
                <a:solidFill>
                  <a:srgbClr val="00B050"/>
                </a:solidFill>
              </a:rPr>
              <a:t>‘continue’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11211"/>
            <a:ext cx="6858000" cy="384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2</a:t>
            </a:r>
          </a:p>
          <a:p>
            <a:pPr marL="0" indent="0">
              <a:buNone/>
            </a:pPr>
            <a:r>
              <a:rPr lang="en-US" sz="2800" dirty="0" smtClean="0"/>
              <a:t>Click </a:t>
            </a:r>
            <a:r>
              <a:rPr lang="en-US" sz="2800" dirty="0" smtClean="0">
                <a:solidFill>
                  <a:srgbClr val="00B050"/>
                </a:solidFill>
              </a:rPr>
              <a:t>“Continue” </a:t>
            </a:r>
            <a:r>
              <a:rPr lang="en-US" sz="2800" dirty="0" smtClean="0"/>
              <a:t>as shown above, read the notes below and click </a:t>
            </a:r>
            <a:r>
              <a:rPr lang="en-US" sz="2800" dirty="0" smtClean="0">
                <a:solidFill>
                  <a:srgbClr val="00B050"/>
                </a:solidFill>
              </a:rPr>
              <a:t>“Accept All”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77" y="2849755"/>
            <a:ext cx="6705600" cy="369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</a:t>
            </a:r>
            <a:r>
              <a:rPr lang="en-US" b="1" dirty="0" smtClean="0"/>
              <a:t>3 </a:t>
            </a:r>
            <a:r>
              <a:rPr lang="en-US" sz="2800" dirty="0" smtClean="0"/>
              <a:t>For the purpose of Contactless and its eligible </a:t>
            </a:r>
            <a:r>
              <a:rPr lang="en-US" sz="2800" dirty="0" smtClean="0"/>
              <a:t>applicant, </a:t>
            </a:r>
            <a:r>
              <a:rPr lang="en-US" sz="2800" dirty="0" smtClean="0"/>
              <a:t>select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‘</a:t>
            </a:r>
            <a:r>
              <a:rPr lang="en-US" b="1" i="1" dirty="0">
                <a:solidFill>
                  <a:srgbClr val="00B050"/>
                </a:solidFill>
              </a:rPr>
              <a:t>Apply for </a:t>
            </a:r>
            <a:r>
              <a:rPr lang="en-US" b="1" i="1" dirty="0" smtClean="0">
                <a:solidFill>
                  <a:srgbClr val="00B050"/>
                </a:solidFill>
              </a:rPr>
              <a:t>Renewal/Re-issue’</a:t>
            </a:r>
            <a:endParaRPr lang="en-US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6" y="2155503"/>
            <a:ext cx="7162800" cy="42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8428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Step </a:t>
            </a:r>
            <a:r>
              <a:rPr lang="en-US" sz="2400" b="1" dirty="0" smtClean="0"/>
              <a:t>4</a:t>
            </a: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Click </a:t>
            </a:r>
            <a:r>
              <a:rPr lang="en-US" sz="2800" dirty="0" smtClean="0">
                <a:solidFill>
                  <a:srgbClr val="00B050"/>
                </a:solidFill>
              </a:rPr>
              <a:t>‘Sign in using Google’ </a:t>
            </a:r>
            <a:r>
              <a:rPr lang="en-US" sz="2800" dirty="0" smtClean="0"/>
              <a:t>as shown below: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29600" cy="462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Step 5 </a:t>
            </a:r>
            <a:r>
              <a:rPr lang="en-US" sz="2800" dirty="0" smtClean="0"/>
              <a:t>Select your </a:t>
            </a:r>
            <a:r>
              <a:rPr lang="en-US" sz="2800" dirty="0" smtClean="0"/>
              <a:t>google </a:t>
            </a:r>
            <a:r>
              <a:rPr lang="en-US" sz="2800" dirty="0" smtClean="0"/>
              <a:t>account from the list as shown </a:t>
            </a:r>
            <a:r>
              <a:rPr lang="en-US" sz="2800" dirty="0" smtClean="0"/>
              <a:t>below;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2"/>
            <a:ext cx="7239000" cy="45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09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Passport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Navigation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990600" cy="1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836</Words>
  <Application>Microsoft Office PowerPoint</Application>
  <PresentationFormat>On-screen Show (4:3)</PresentationFormat>
  <Paragraphs>141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Contactless Passport Application</vt:lpstr>
      <vt:lpstr>Contactless Passport Application </vt:lpstr>
      <vt:lpstr>Contactless Passport Application 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Passport Portal Navigation</vt:lpstr>
      <vt:lpstr>Contactless Passport Application </vt:lpstr>
      <vt:lpstr>Contactless Passport Application </vt:lpstr>
      <vt:lpstr>Contactless Passport Application</vt:lpstr>
      <vt:lpstr>Contactless Passport Application </vt:lpstr>
      <vt:lpstr>Contactless Passport Application </vt:lpstr>
      <vt:lpstr>Contactless Passport Application </vt:lpstr>
      <vt:lpstr>Contactless Passport Application </vt:lpstr>
      <vt:lpstr>Contactless Passport Application </vt:lpstr>
      <vt:lpstr>Contactless Passport Application </vt:lpstr>
      <vt:lpstr>Contactless Passport Application </vt:lpstr>
      <vt:lpstr>Contactless Passport Application </vt:lpstr>
      <vt:lpstr>Contactless Passport Application </vt:lpstr>
      <vt:lpstr>Contactless Passport Application </vt:lpstr>
      <vt:lpstr>Book An Appointment </vt:lpstr>
      <vt:lpstr>Book An Appointment </vt:lpstr>
      <vt:lpstr>Book An Appointment</vt:lpstr>
      <vt:lpstr>Book An Appointment </vt:lpstr>
      <vt:lpstr>Contactless Passport Application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105</cp:revision>
  <dcterms:created xsi:type="dcterms:W3CDTF">2026-05-14T10:58:42Z</dcterms:created>
  <dcterms:modified xsi:type="dcterms:W3CDTF">2026-05-17T00:08:13Z</dcterms:modified>
</cp:coreProperties>
</file>